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0688638" cy="7562850"/>
  <p:notesSz cx="9929813" cy="6799263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567"/>
    <a:srgbClr val="3B3D40"/>
    <a:srgbClr val="FBCA00"/>
    <a:srgbClr val="202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32" autoAdjust="0"/>
    <p:restoredTop sz="94674" autoAdjust="0"/>
  </p:normalViewPr>
  <p:slideViewPr>
    <p:cSldViewPr snapToObjects="1">
      <p:cViewPr varScale="1">
        <p:scale>
          <a:sx n="101" d="100"/>
          <a:sy n="101" d="100"/>
        </p:scale>
        <p:origin x="1884" y="102"/>
      </p:cViewPr>
      <p:guideLst>
        <p:guide orient="horz" pos="2382"/>
        <p:guide pos="33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209" d="100"/>
          <a:sy n="209" d="100"/>
        </p:scale>
        <p:origin x="131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494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1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7B4-7FB6-3F45-8B4D-79153A6AFF3E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849313"/>
            <a:ext cx="32432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1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196F8-6C1C-2847-9E2D-9902BC746C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95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ma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527895" y="109017"/>
            <a:ext cx="504055" cy="36004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titre 1"/>
          <p:cNvSpPr>
            <a:spLocks noGrp="1" noChangeAspect="1"/>
          </p:cNvSpPr>
          <p:nvPr>
            <p:ph type="title" hasCustomPrompt="1"/>
          </p:nvPr>
        </p:nvSpPr>
        <p:spPr>
          <a:xfrm>
            <a:off x="1815927" y="109017"/>
            <a:ext cx="8712968" cy="28803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1800">
                <a:solidFill>
                  <a:srgbClr val="202020"/>
                </a:solidFill>
              </a:defRPr>
            </a:lvl1pPr>
          </a:lstStyle>
          <a:p>
            <a:r>
              <a:rPr lang="fr-FR" dirty="0"/>
              <a:t>Nom du Domaine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95B72EAD-0F11-3B57-B4AA-D98210B4568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40263" y="3205361"/>
            <a:ext cx="2160240" cy="503758"/>
          </a:xfrm>
          <a:prstGeom prst="rect">
            <a:avLst/>
          </a:prstGeom>
          <a:solidFill>
            <a:srgbClr val="FBCA00"/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rgbClr val="3B3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Directeur</a:t>
            </a:r>
          </a:p>
        </p:txBody>
      </p:sp>
      <p:sp>
        <p:nvSpPr>
          <p:cNvPr id="24" name="Espace réservé du texte 22">
            <a:extLst>
              <a:ext uri="{FF2B5EF4-FFF2-40B4-BE49-F238E27FC236}">
                <a16:creationId xmlns:a16="http://schemas.microsoft.com/office/drawing/2014/main" id="{6846F414-3967-F228-C2CE-474C794FFD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40263" y="4285481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25" name="Espace réservé du texte 22">
            <a:extLst>
              <a:ext uri="{FF2B5EF4-FFF2-40B4-BE49-F238E27FC236}">
                <a16:creationId xmlns:a16="http://schemas.microsoft.com/office/drawing/2014/main" id="{6C93D880-5523-21FB-15CB-2CA542E101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36607" y="901105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 commun</a:t>
            </a:r>
          </a:p>
        </p:txBody>
      </p:sp>
      <p:sp>
        <p:nvSpPr>
          <p:cNvPr id="26" name="Espace réservé du texte 22">
            <a:extLst>
              <a:ext uri="{FF2B5EF4-FFF2-40B4-BE49-F238E27FC236}">
                <a16:creationId xmlns:a16="http://schemas.microsoft.com/office/drawing/2014/main" id="{C4D7A7B7-BBFE-9623-EA71-937DE23D4E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36607" y="1403613"/>
            <a:ext cx="2160240" cy="4330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4" name="Espace réservé du texte 22">
            <a:extLst>
              <a:ext uri="{FF2B5EF4-FFF2-40B4-BE49-F238E27FC236}">
                <a16:creationId xmlns:a16="http://schemas.microsoft.com/office/drawing/2014/main" id="{9B1DBC30-7330-7B65-11A2-8B706EE25F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40263" y="1117128"/>
            <a:ext cx="2160240" cy="587054"/>
          </a:xfrm>
          <a:prstGeom prst="rect">
            <a:avLst/>
          </a:prstGeom>
          <a:solidFill>
            <a:srgbClr val="FBCA00"/>
          </a:solidFill>
          <a:ln cap="rnd">
            <a:solidFill>
              <a:schemeClr val="tx1"/>
            </a:solidFill>
            <a:prstDash val="sysDot"/>
          </a:ln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DIRECTEUR GÉNÉRAL DES SERVICES ADJOINT</a:t>
            </a:r>
          </a:p>
        </p:txBody>
      </p:sp>
      <p:sp>
        <p:nvSpPr>
          <p:cNvPr id="9" name="Espace réservé du texte 22">
            <a:extLst>
              <a:ext uri="{FF2B5EF4-FFF2-40B4-BE49-F238E27FC236}">
                <a16:creationId xmlns:a16="http://schemas.microsoft.com/office/drawing/2014/main" id="{EE4F7AE6-02BF-D332-DF37-7C1052713D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40263" y="1693193"/>
            <a:ext cx="2160240" cy="2880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</p:txBody>
      </p:sp>
      <p:sp>
        <p:nvSpPr>
          <p:cNvPr id="10" name="Espace réservé du texte 22">
            <a:extLst>
              <a:ext uri="{FF2B5EF4-FFF2-40B4-BE49-F238E27FC236}">
                <a16:creationId xmlns:a16="http://schemas.microsoft.com/office/drawing/2014/main" id="{C5986B87-202F-BE52-C51E-CA437ED6767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40263" y="3716481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2" name="Espace réservé du texte 22">
            <a:extLst>
              <a:ext uri="{FF2B5EF4-FFF2-40B4-BE49-F238E27FC236}">
                <a16:creationId xmlns:a16="http://schemas.microsoft.com/office/drawing/2014/main" id="{32434B61-92F0-FFAD-2C17-FBC0B8B9791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40263" y="4782025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3" name="Espace réservé du texte 22">
            <a:extLst>
              <a:ext uri="{FF2B5EF4-FFF2-40B4-BE49-F238E27FC236}">
                <a16:creationId xmlns:a16="http://schemas.microsoft.com/office/drawing/2014/main" id="{D303D9BB-A665-3D1A-FD22-9D5322F8853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40263" y="5379889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14" name="Espace réservé du texte 22">
            <a:extLst>
              <a:ext uri="{FF2B5EF4-FFF2-40B4-BE49-F238E27FC236}">
                <a16:creationId xmlns:a16="http://schemas.microsoft.com/office/drawing/2014/main" id="{477BF0BC-F694-6432-1926-F545B2E6AE0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40263" y="5876433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5" name="Espace réservé du texte 22">
            <a:extLst>
              <a:ext uri="{FF2B5EF4-FFF2-40B4-BE49-F238E27FC236}">
                <a16:creationId xmlns:a16="http://schemas.microsoft.com/office/drawing/2014/main" id="{46976F50-E63E-2423-ED34-3F7C9B7AE7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47975" y="3205361"/>
            <a:ext cx="2160240" cy="503758"/>
          </a:xfrm>
          <a:prstGeom prst="rect">
            <a:avLst/>
          </a:prstGeom>
          <a:solidFill>
            <a:srgbClr val="FBCA00"/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rgbClr val="3B3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Directeur</a:t>
            </a:r>
          </a:p>
        </p:txBody>
      </p:sp>
      <p:sp>
        <p:nvSpPr>
          <p:cNvPr id="16" name="Espace réservé du texte 22">
            <a:extLst>
              <a:ext uri="{FF2B5EF4-FFF2-40B4-BE49-F238E27FC236}">
                <a16:creationId xmlns:a16="http://schemas.microsoft.com/office/drawing/2014/main" id="{4CBC0335-C2F2-B154-3240-3C28F3BC2F8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247975" y="4285481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19" name="Espace réservé du texte 22">
            <a:extLst>
              <a:ext uri="{FF2B5EF4-FFF2-40B4-BE49-F238E27FC236}">
                <a16:creationId xmlns:a16="http://schemas.microsoft.com/office/drawing/2014/main" id="{F11D32F1-5F9B-35DD-EC86-B65686E4661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47975" y="3716481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0" name="Espace réservé du texte 22">
            <a:extLst>
              <a:ext uri="{FF2B5EF4-FFF2-40B4-BE49-F238E27FC236}">
                <a16:creationId xmlns:a16="http://schemas.microsoft.com/office/drawing/2014/main" id="{64F46C23-1292-EDC2-3230-8E601620700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47975" y="4782025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2" name="Espace réservé du texte 22">
            <a:extLst>
              <a:ext uri="{FF2B5EF4-FFF2-40B4-BE49-F238E27FC236}">
                <a16:creationId xmlns:a16="http://schemas.microsoft.com/office/drawing/2014/main" id="{21DA938E-6E3E-66CD-2291-DEF622FA0C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47975" y="5379889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27" name="Espace réservé du texte 22">
            <a:extLst>
              <a:ext uri="{FF2B5EF4-FFF2-40B4-BE49-F238E27FC236}">
                <a16:creationId xmlns:a16="http://schemas.microsoft.com/office/drawing/2014/main" id="{7F48BA39-90A7-35FD-56E1-A83FEFFEF34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7975" y="5876433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8" name="Espace réservé du texte 22">
            <a:extLst>
              <a:ext uri="{FF2B5EF4-FFF2-40B4-BE49-F238E27FC236}">
                <a16:creationId xmlns:a16="http://schemas.microsoft.com/office/drawing/2014/main" id="{60E60721-65C7-6F23-CBE0-639646C9BA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36607" y="2017105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 commun</a:t>
            </a:r>
          </a:p>
        </p:txBody>
      </p:sp>
      <p:sp>
        <p:nvSpPr>
          <p:cNvPr id="29" name="Espace réservé du texte 22">
            <a:extLst>
              <a:ext uri="{FF2B5EF4-FFF2-40B4-BE49-F238E27FC236}">
                <a16:creationId xmlns:a16="http://schemas.microsoft.com/office/drawing/2014/main" id="{49515E42-6C8D-1F5F-9FAF-48B6AD0C88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36607" y="2519613"/>
            <a:ext cx="2160240" cy="4330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30" name="Espace réservé du texte 22">
            <a:extLst>
              <a:ext uri="{FF2B5EF4-FFF2-40B4-BE49-F238E27FC236}">
                <a16:creationId xmlns:a16="http://schemas.microsoft.com/office/drawing/2014/main" id="{B206AB2C-E5F7-544D-51EE-CA7C70DA5B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504559" y="3205361"/>
            <a:ext cx="2160240" cy="503758"/>
          </a:xfrm>
          <a:prstGeom prst="rect">
            <a:avLst/>
          </a:prstGeom>
          <a:solidFill>
            <a:srgbClr val="FBCA00"/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rgbClr val="3B3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Directeur</a:t>
            </a:r>
          </a:p>
        </p:txBody>
      </p:sp>
      <p:sp>
        <p:nvSpPr>
          <p:cNvPr id="31" name="Espace réservé du texte 22">
            <a:extLst>
              <a:ext uri="{FF2B5EF4-FFF2-40B4-BE49-F238E27FC236}">
                <a16:creationId xmlns:a16="http://schemas.microsoft.com/office/drawing/2014/main" id="{19DDC091-109A-7FE4-E0F8-990BABA9FCA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04559" y="4285481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32" name="Espace réservé du texte 22">
            <a:extLst>
              <a:ext uri="{FF2B5EF4-FFF2-40B4-BE49-F238E27FC236}">
                <a16:creationId xmlns:a16="http://schemas.microsoft.com/office/drawing/2014/main" id="{ECF26EA9-6F24-41EB-B5C8-A4E6D3B1567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504559" y="3716481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33" name="Espace réservé du texte 22">
            <a:extLst>
              <a:ext uri="{FF2B5EF4-FFF2-40B4-BE49-F238E27FC236}">
                <a16:creationId xmlns:a16="http://schemas.microsoft.com/office/drawing/2014/main" id="{795AA27C-2E42-1568-35C1-B1DE86A1C92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04559" y="4782025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34" name="Espace réservé du texte 22">
            <a:extLst>
              <a:ext uri="{FF2B5EF4-FFF2-40B4-BE49-F238E27FC236}">
                <a16:creationId xmlns:a16="http://schemas.microsoft.com/office/drawing/2014/main" id="{CEACC36F-0BD5-0138-3FBF-461ADE4E30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559" y="5379889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35" name="Espace réservé du texte 22">
            <a:extLst>
              <a:ext uri="{FF2B5EF4-FFF2-40B4-BE49-F238E27FC236}">
                <a16:creationId xmlns:a16="http://schemas.microsoft.com/office/drawing/2014/main" id="{3BA75C36-8727-B754-3208-AF25AD47841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04559" y="5876433"/>
            <a:ext cx="2160240" cy="4972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" name="Espace réservé du texte 22">
            <a:extLst>
              <a:ext uri="{FF2B5EF4-FFF2-40B4-BE49-F238E27FC236}">
                <a16:creationId xmlns:a16="http://schemas.microsoft.com/office/drawing/2014/main" id="{E4E3F6D7-0153-8CCB-C233-8155B96179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247975" y="1550725"/>
            <a:ext cx="2160240" cy="50375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0" tIns="0" rIns="0" bIns="0" anchor="ctr"/>
          <a:lstStyle>
            <a:lvl1pPr algn="ctr">
              <a:def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ctr">
              <a:spcBef>
                <a:spcPts val="0"/>
              </a:spcBef>
            </a:pPr>
            <a:r>
              <a:rPr lang="fr-FR" dirty="0"/>
              <a:t>Statut spécifique</a:t>
            </a:r>
          </a:p>
        </p:txBody>
      </p:sp>
      <p:sp>
        <p:nvSpPr>
          <p:cNvPr id="3" name="Espace réservé du texte 22">
            <a:extLst>
              <a:ext uri="{FF2B5EF4-FFF2-40B4-BE49-F238E27FC236}">
                <a16:creationId xmlns:a16="http://schemas.microsoft.com/office/drawing/2014/main" id="{37E65980-CAB2-CE47-E0FC-B69C71860A7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247975" y="2053233"/>
            <a:ext cx="2160240" cy="4330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</p:spTree>
    <p:extLst>
      <p:ext uri="{BB962C8B-B14F-4D97-AF65-F5344CB8AC3E}">
        <p14:creationId xmlns:p14="http://schemas.microsoft.com/office/powerpoint/2010/main" val="86953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r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527895" y="109017"/>
            <a:ext cx="504055" cy="36004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titre 1"/>
          <p:cNvSpPr>
            <a:spLocks noGrp="1" noChangeAspect="1"/>
          </p:cNvSpPr>
          <p:nvPr>
            <p:ph type="title" hasCustomPrompt="1"/>
          </p:nvPr>
        </p:nvSpPr>
        <p:spPr>
          <a:xfrm>
            <a:off x="1815927" y="468586"/>
            <a:ext cx="8712968" cy="28803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/>
              <a:t>Nom de la Direction</a:t>
            </a:r>
          </a:p>
        </p:txBody>
      </p:sp>
      <p:sp>
        <p:nvSpPr>
          <p:cNvPr id="15" name="Espace réservé du texte 22">
            <a:extLst>
              <a:ext uri="{FF2B5EF4-FFF2-40B4-BE49-F238E27FC236}">
                <a16:creationId xmlns:a16="http://schemas.microsoft.com/office/drawing/2014/main" id="{46976F50-E63E-2423-ED34-3F7C9B7AE7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12271" y="1189137"/>
            <a:ext cx="2160240" cy="503758"/>
          </a:xfrm>
          <a:prstGeom prst="rect">
            <a:avLst/>
          </a:prstGeom>
          <a:solidFill>
            <a:srgbClr val="FBCA00"/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rgbClr val="3B3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Direction</a:t>
            </a:r>
          </a:p>
        </p:txBody>
      </p:sp>
      <p:sp>
        <p:nvSpPr>
          <p:cNvPr id="16" name="Espace réservé du texte 22">
            <a:extLst>
              <a:ext uri="{FF2B5EF4-FFF2-40B4-BE49-F238E27FC236}">
                <a16:creationId xmlns:a16="http://schemas.microsoft.com/office/drawing/2014/main" id="{4CBC0335-C2F2-B154-3240-3C28F3BC2F8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247975" y="2701305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19" name="Espace réservé du texte 22">
            <a:extLst>
              <a:ext uri="{FF2B5EF4-FFF2-40B4-BE49-F238E27FC236}">
                <a16:creationId xmlns:a16="http://schemas.microsoft.com/office/drawing/2014/main" id="{F11D32F1-5F9B-35DD-EC86-B65686E4661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12271" y="1700257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0" name="Espace réservé du texte 22">
            <a:extLst>
              <a:ext uri="{FF2B5EF4-FFF2-40B4-BE49-F238E27FC236}">
                <a16:creationId xmlns:a16="http://schemas.microsoft.com/office/drawing/2014/main" id="{64F46C23-1292-EDC2-3230-8E601620700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47975" y="3197849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2" name="Espace réservé du texte 22">
            <a:extLst>
              <a:ext uri="{FF2B5EF4-FFF2-40B4-BE49-F238E27FC236}">
                <a16:creationId xmlns:a16="http://schemas.microsoft.com/office/drawing/2014/main" id="{21DA938E-6E3E-66CD-2291-DEF622FA0C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12271" y="2701305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27" name="Espace réservé du texte 22">
            <a:extLst>
              <a:ext uri="{FF2B5EF4-FFF2-40B4-BE49-F238E27FC236}">
                <a16:creationId xmlns:a16="http://schemas.microsoft.com/office/drawing/2014/main" id="{7F48BA39-90A7-35FD-56E1-A83FEFFEF34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12271" y="3197849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" name="Espace réservé du texte 22">
            <a:extLst>
              <a:ext uri="{FF2B5EF4-FFF2-40B4-BE49-F238E27FC236}">
                <a16:creationId xmlns:a16="http://schemas.microsoft.com/office/drawing/2014/main" id="{F827CADB-949B-63A4-5EBD-FF61AEDF1DE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90671" y="2701305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3" name="Espace réservé du texte 22">
            <a:extLst>
              <a:ext uri="{FF2B5EF4-FFF2-40B4-BE49-F238E27FC236}">
                <a16:creationId xmlns:a16="http://schemas.microsoft.com/office/drawing/2014/main" id="{2F5056A8-D7E8-E7F4-0307-24D6F21D0C6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90671" y="3197849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48" name="Espace réservé du texte 22">
            <a:extLst>
              <a:ext uri="{FF2B5EF4-FFF2-40B4-BE49-F238E27FC236}">
                <a16:creationId xmlns:a16="http://schemas.microsoft.com/office/drawing/2014/main" id="{5081EF63-4A89-A13A-DAEB-49A180F59AB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47975" y="3853433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49" name="Espace réservé du texte 22">
            <a:extLst>
              <a:ext uri="{FF2B5EF4-FFF2-40B4-BE49-F238E27FC236}">
                <a16:creationId xmlns:a16="http://schemas.microsoft.com/office/drawing/2014/main" id="{7DB4BD38-70CF-354B-05DF-143D63ACE03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47975" y="4355941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50" name="Espace réservé du texte 22">
            <a:extLst>
              <a:ext uri="{FF2B5EF4-FFF2-40B4-BE49-F238E27FC236}">
                <a16:creationId xmlns:a16="http://schemas.microsoft.com/office/drawing/2014/main" id="{BAB88B27-BDB0-4889-81D9-D0E65C471D9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19175" y="3853433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51" name="Espace réservé du texte 22">
            <a:extLst>
              <a:ext uri="{FF2B5EF4-FFF2-40B4-BE49-F238E27FC236}">
                <a16:creationId xmlns:a16="http://schemas.microsoft.com/office/drawing/2014/main" id="{716CAEE0-6652-89DD-44D0-E4DEB7AE40B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19175" y="4355941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52" name="Espace réservé du texte 22">
            <a:extLst>
              <a:ext uri="{FF2B5EF4-FFF2-40B4-BE49-F238E27FC236}">
                <a16:creationId xmlns:a16="http://schemas.microsoft.com/office/drawing/2014/main" id="{4472CBFA-29CD-5EAE-9E5D-928D58CEF7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97575" y="3853433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53" name="Espace réservé du texte 22">
            <a:extLst>
              <a:ext uri="{FF2B5EF4-FFF2-40B4-BE49-F238E27FC236}">
                <a16:creationId xmlns:a16="http://schemas.microsoft.com/office/drawing/2014/main" id="{491884F8-FE72-B19C-1F98-1BB18390585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97575" y="4355941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826699B-A4E9-C8E4-7915-96497B7E176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16099" y="109018"/>
            <a:ext cx="8712795" cy="287858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/>
            </a:lvl1pPr>
          </a:lstStyle>
          <a:p>
            <a:pPr lvl="0"/>
            <a:r>
              <a:rPr lang="fr-FR" dirty="0"/>
              <a:t>Nom du Domaine</a:t>
            </a:r>
          </a:p>
        </p:txBody>
      </p:sp>
      <p:sp>
        <p:nvSpPr>
          <p:cNvPr id="4" name="Espace réservé du texte 22">
            <a:extLst>
              <a:ext uri="{FF2B5EF4-FFF2-40B4-BE49-F238E27FC236}">
                <a16:creationId xmlns:a16="http://schemas.microsoft.com/office/drawing/2014/main" id="{579BEBF9-9F43-0174-ED27-99708DB8B4F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76567" y="1190685"/>
            <a:ext cx="2160240" cy="50375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0" tIns="0" rIns="0" bIns="0" anchor="ctr"/>
          <a:lstStyle>
            <a:lvl1pPr algn="ctr">
              <a:def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ctr">
              <a:spcBef>
                <a:spcPts val="0"/>
              </a:spcBef>
            </a:pPr>
            <a:r>
              <a:rPr lang="fr-FR" dirty="0"/>
              <a:t>Statut spécifique</a:t>
            </a:r>
          </a:p>
        </p:txBody>
      </p:sp>
      <p:sp>
        <p:nvSpPr>
          <p:cNvPr id="5" name="Espace réservé du texte 22">
            <a:extLst>
              <a:ext uri="{FF2B5EF4-FFF2-40B4-BE49-F238E27FC236}">
                <a16:creationId xmlns:a16="http://schemas.microsoft.com/office/drawing/2014/main" id="{71A93B98-2386-6AEE-E753-F497934404F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76567" y="1693193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</p:spTree>
    <p:extLst>
      <p:ext uri="{BB962C8B-B14F-4D97-AF65-F5344CB8AC3E}">
        <p14:creationId xmlns:p14="http://schemas.microsoft.com/office/powerpoint/2010/main" val="58633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527895" y="109017"/>
            <a:ext cx="504055" cy="36004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texte 22">
            <a:extLst>
              <a:ext uri="{FF2B5EF4-FFF2-40B4-BE49-F238E27FC236}">
                <a16:creationId xmlns:a16="http://schemas.microsoft.com/office/drawing/2014/main" id="{4CBC0335-C2F2-B154-3240-3C28F3BC2F8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24239" y="1621185"/>
            <a:ext cx="2160240" cy="5037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Pôle</a:t>
            </a:r>
          </a:p>
        </p:txBody>
      </p:sp>
      <p:sp>
        <p:nvSpPr>
          <p:cNvPr id="4" name="Espace réservé du texte 22">
            <a:extLst>
              <a:ext uri="{FF2B5EF4-FFF2-40B4-BE49-F238E27FC236}">
                <a16:creationId xmlns:a16="http://schemas.microsoft.com/office/drawing/2014/main" id="{2F670B39-DF62-7A62-B9D0-27C42AEF771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145462" y="2989337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5" name="Espace réservé du texte 22">
            <a:extLst>
              <a:ext uri="{FF2B5EF4-FFF2-40B4-BE49-F238E27FC236}">
                <a16:creationId xmlns:a16="http://schemas.microsoft.com/office/drawing/2014/main" id="{365A92D1-6A7C-3C24-F866-A28721C6CA7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145462" y="3491845"/>
            <a:ext cx="2160240" cy="5622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2" name="Espace réservé du texte 22">
            <a:extLst>
              <a:ext uri="{FF2B5EF4-FFF2-40B4-BE49-F238E27FC236}">
                <a16:creationId xmlns:a16="http://schemas.microsoft.com/office/drawing/2014/main" id="{2A89DDCB-6861-7AA9-64D6-DA28AF7A63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864599" y="1621185"/>
            <a:ext cx="2160240" cy="50375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0" tIns="0" rIns="0" bIns="0" anchor="ctr"/>
          <a:lstStyle>
            <a:lvl1pPr algn="ctr">
              <a:def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ctr">
              <a:spcBef>
                <a:spcPts val="0"/>
              </a:spcBef>
            </a:pPr>
            <a:r>
              <a:rPr lang="fr-FR" dirty="0"/>
              <a:t>Statut spécifique</a:t>
            </a:r>
          </a:p>
        </p:txBody>
      </p:sp>
      <p:sp>
        <p:nvSpPr>
          <p:cNvPr id="18" name="Espace réservé du texte 22">
            <a:extLst>
              <a:ext uri="{FF2B5EF4-FFF2-40B4-BE49-F238E27FC236}">
                <a16:creationId xmlns:a16="http://schemas.microsoft.com/office/drawing/2014/main" id="{AD611727-82BB-F814-1161-B112E19614C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145462" y="4054060"/>
            <a:ext cx="2160240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21" name="Espace réservé du titre 1">
            <a:extLst>
              <a:ext uri="{FF2B5EF4-FFF2-40B4-BE49-F238E27FC236}">
                <a16:creationId xmlns:a16="http://schemas.microsoft.com/office/drawing/2014/main" id="{44C38367-0BAF-E41C-2D82-9818D0FE95BA}"/>
              </a:ext>
            </a:extLst>
          </p:cNvPr>
          <p:cNvSpPr>
            <a:spLocks noGrp="1" noChangeAspect="1"/>
          </p:cNvSpPr>
          <p:nvPr>
            <p:ph type="title" hasCustomPrompt="1"/>
          </p:nvPr>
        </p:nvSpPr>
        <p:spPr>
          <a:xfrm>
            <a:off x="1815927" y="468586"/>
            <a:ext cx="8712968" cy="28803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/>
              <a:t>Nom de la Direction</a:t>
            </a:r>
          </a:p>
        </p:txBody>
      </p:sp>
      <p:sp>
        <p:nvSpPr>
          <p:cNvPr id="23" name="Espace réservé du texte 11">
            <a:extLst>
              <a:ext uri="{FF2B5EF4-FFF2-40B4-BE49-F238E27FC236}">
                <a16:creationId xmlns:a16="http://schemas.microsoft.com/office/drawing/2014/main" id="{8A74E362-D8A0-B8B8-41B0-9EE431C2A68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816099" y="109018"/>
            <a:ext cx="8712795" cy="287858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/>
            </a:lvl1pPr>
          </a:lstStyle>
          <a:p>
            <a:pPr lvl="0"/>
            <a:r>
              <a:rPr lang="fr-FR" dirty="0"/>
              <a:t>Nom du Domaine</a:t>
            </a:r>
          </a:p>
        </p:txBody>
      </p:sp>
      <p:sp>
        <p:nvSpPr>
          <p:cNvPr id="24" name="Espace réservé du texte 13">
            <a:extLst>
              <a:ext uri="{FF2B5EF4-FFF2-40B4-BE49-F238E27FC236}">
                <a16:creationId xmlns:a16="http://schemas.microsoft.com/office/drawing/2014/main" id="{4062B866-14F2-C64C-A7EC-698269D531E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816100" y="828204"/>
            <a:ext cx="8712200" cy="288925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Nom du Pôle</a:t>
            </a:r>
          </a:p>
        </p:txBody>
      </p:sp>
      <p:sp>
        <p:nvSpPr>
          <p:cNvPr id="2" name="Espace réservé du texte 22">
            <a:extLst>
              <a:ext uri="{FF2B5EF4-FFF2-40B4-BE49-F238E27FC236}">
                <a16:creationId xmlns:a16="http://schemas.microsoft.com/office/drawing/2014/main" id="{ADBF1EBE-B701-4348-09D6-50244BED98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24239" y="2125241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3" name="Espace réservé du texte 22">
            <a:extLst>
              <a:ext uri="{FF2B5EF4-FFF2-40B4-BE49-F238E27FC236}">
                <a16:creationId xmlns:a16="http://schemas.microsoft.com/office/drawing/2014/main" id="{AE676A33-6C01-A814-636F-319E90BF651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864599" y="2125241"/>
            <a:ext cx="2160240" cy="5056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9" name="Espace réservé du texte 22">
            <a:extLst>
              <a:ext uri="{FF2B5EF4-FFF2-40B4-BE49-F238E27FC236}">
                <a16:creationId xmlns:a16="http://schemas.microsoft.com/office/drawing/2014/main" id="{4654FE2F-A92F-FCB9-AD1A-E657FB76BAF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624239" y="2989337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10" name="Espace réservé du texte 22">
            <a:extLst>
              <a:ext uri="{FF2B5EF4-FFF2-40B4-BE49-F238E27FC236}">
                <a16:creationId xmlns:a16="http://schemas.microsoft.com/office/drawing/2014/main" id="{792907B5-A018-A86E-488D-A75957C854F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624239" y="3491845"/>
            <a:ext cx="2160240" cy="5622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1" name="Espace réservé du texte 22">
            <a:extLst>
              <a:ext uri="{FF2B5EF4-FFF2-40B4-BE49-F238E27FC236}">
                <a16:creationId xmlns:a16="http://schemas.microsoft.com/office/drawing/2014/main" id="{2E568264-8C68-8F0C-DB20-78BFA3C955E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624239" y="4054060"/>
            <a:ext cx="2160240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4" name="Espace réservé du texte 22">
            <a:extLst>
              <a:ext uri="{FF2B5EF4-FFF2-40B4-BE49-F238E27FC236}">
                <a16:creationId xmlns:a16="http://schemas.microsoft.com/office/drawing/2014/main" id="{007730DA-83A2-D26F-1EEB-9AF320DE4C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72511" y="2989337"/>
            <a:ext cx="216024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2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Service</a:t>
            </a:r>
          </a:p>
        </p:txBody>
      </p:sp>
      <p:sp>
        <p:nvSpPr>
          <p:cNvPr id="15" name="Espace réservé du texte 22">
            <a:extLst>
              <a:ext uri="{FF2B5EF4-FFF2-40B4-BE49-F238E27FC236}">
                <a16:creationId xmlns:a16="http://schemas.microsoft.com/office/drawing/2014/main" id="{AAD40B42-8561-0A3B-59D4-32621649AF0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072511" y="3491845"/>
            <a:ext cx="2160240" cy="5622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Nom du responsable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  <p:sp>
        <p:nvSpPr>
          <p:cNvPr id="17" name="Espace réservé du texte 22">
            <a:extLst>
              <a:ext uri="{FF2B5EF4-FFF2-40B4-BE49-F238E27FC236}">
                <a16:creationId xmlns:a16="http://schemas.microsoft.com/office/drawing/2014/main" id="{B825A520-8FA8-4222-DC5F-F4FD2810B036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072511" y="4054060"/>
            <a:ext cx="2160240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defRPr lang="fr-FR" sz="1050" b="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Prénom Nom</a:t>
            </a:r>
          </a:p>
          <a:p>
            <a:pPr lvl="0"/>
            <a:r>
              <a:rPr lang="fr-FR" dirty="0"/>
              <a:t>Fonction</a:t>
            </a:r>
          </a:p>
          <a:p>
            <a:pPr lvl="0"/>
            <a:r>
              <a:rPr lang="fr-FR" dirty="0"/>
              <a:t>mail@univ-tlse3.fr</a:t>
            </a:r>
          </a:p>
        </p:txBody>
      </p:sp>
    </p:spTree>
    <p:extLst>
      <p:ext uri="{BB962C8B-B14F-4D97-AF65-F5344CB8AC3E}">
        <p14:creationId xmlns:p14="http://schemas.microsoft.com/office/powerpoint/2010/main" val="39875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6975C25-2165-823A-7797-FD1C9850F2A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383879" cy="125505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695ACDE-CDD4-EDC0-8459-8DC5E787F161}"/>
              </a:ext>
            </a:extLst>
          </p:cNvPr>
          <p:cNvSpPr/>
          <p:nvPr userDrawn="1"/>
        </p:nvSpPr>
        <p:spPr>
          <a:xfrm>
            <a:off x="1527895" y="0"/>
            <a:ext cx="45719" cy="75628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50794EB-9911-6F27-B030-9F2A5121DD45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0219252" y="7071476"/>
            <a:ext cx="695096" cy="21602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fr-FR"/>
            </a:defPPr>
            <a:lvl1pPr marL="0" algn="r" defTabSz="521437" rtl="0" eaLnBrk="1" latinLnBrk="0" hangingPunct="1">
              <a:defRPr sz="7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C4484D-9D6C-9249-964D-4353E14AB83D}" type="datetime1">
              <a:rPr lang="fr-FR" smtClean="0"/>
              <a:pPr/>
              <a:t>29/06/2026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BA1AB49-6177-4377-8463-C2D7CE953EB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7944" y="6831939"/>
            <a:ext cx="1371329" cy="5040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</p:sldLayoutIdLst>
  <p:hf hdr="0"/>
  <p:txStyles>
    <p:titleStyle>
      <a:lvl1pPr algn="l" defTabSz="521437" rtl="0" eaLnBrk="1" latinLnBrk="0" hangingPunct="1">
        <a:spcBef>
          <a:spcPct val="0"/>
        </a:spcBef>
        <a:buNone/>
        <a:defRPr sz="3500" b="1" kern="1200" baseline="0">
          <a:solidFill>
            <a:srgbClr val="202020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Tx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Tx/>
        <a:buNone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Tx/>
        <a:buNone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756FB6-9BBF-55BE-691D-017F794D8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959" y="129639"/>
            <a:ext cx="8712968" cy="288032"/>
          </a:xfrm>
        </p:spPr>
        <p:txBody>
          <a:bodyPr/>
          <a:lstStyle/>
          <a:p>
            <a:r>
              <a:rPr lang="fr-FR" dirty="0"/>
              <a:t>Faculté des Sciences du Sport et du Mouvement Humain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EB6EF5D-9B81-B4FA-DAB2-32406AFBEC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55596" y="639500"/>
            <a:ext cx="2137373" cy="503758"/>
          </a:xfrm>
        </p:spPr>
        <p:txBody>
          <a:bodyPr/>
          <a:lstStyle/>
          <a:p>
            <a:r>
              <a:rPr lang="fr-FR" dirty="0"/>
              <a:t>Recherche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2ABC57D-6F7D-45C2-0A3C-FCE09EA8F2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55641" y="1133678"/>
            <a:ext cx="2137373" cy="504922"/>
          </a:xfrm>
        </p:spPr>
        <p:txBody>
          <a:bodyPr/>
          <a:lstStyle/>
          <a:p>
            <a:pPr lvl="0"/>
            <a:endParaRPr lang="fr-FR" dirty="0"/>
          </a:p>
          <a:p>
            <a:pPr lvl="0"/>
            <a:r>
              <a:rPr lang="fr-FR" dirty="0"/>
              <a:t>Bruno WATIER</a:t>
            </a:r>
          </a:p>
          <a:p>
            <a:pPr lvl="0"/>
            <a:r>
              <a:rPr lang="fr-FR" dirty="0"/>
              <a:t>Vice Doyen chargé de la  Recherche</a:t>
            </a:r>
          </a:p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8A90E77-243A-AD38-91A5-A096543AA7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73294" y="631226"/>
            <a:ext cx="2160240" cy="502452"/>
          </a:xfrm>
        </p:spPr>
        <p:txBody>
          <a:bodyPr/>
          <a:lstStyle/>
          <a:p>
            <a:r>
              <a:rPr lang="fr-FR" dirty="0"/>
              <a:t>Direction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78CA637-97AE-2EC5-8CEE-AC02CA8507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78833" y="1142226"/>
            <a:ext cx="2160240" cy="504056"/>
          </a:xfrm>
        </p:spPr>
        <p:txBody>
          <a:bodyPr/>
          <a:lstStyle/>
          <a:p>
            <a:pPr lvl="0"/>
            <a:endParaRPr lang="fr-FR" b="1" dirty="0"/>
          </a:p>
          <a:p>
            <a:pPr lvl="0"/>
            <a:r>
              <a:rPr lang="fr-FR" dirty="0"/>
              <a:t>Jean-Paul DOUTRELOUX</a:t>
            </a:r>
          </a:p>
          <a:p>
            <a:pPr lvl="0"/>
            <a:r>
              <a:rPr lang="fr-FR" dirty="0"/>
              <a:t>Doyen</a:t>
            </a:r>
          </a:p>
          <a:p>
            <a:pPr lvl="0"/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976011A-52FE-C3FF-46C9-0413F9100F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88348" y="2583475"/>
            <a:ext cx="2160240" cy="50375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fr-FR" dirty="0"/>
              <a:t>Administration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8CDA25A1-5E47-F273-6087-77940CA3F55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78616" y="3073806"/>
            <a:ext cx="2160240" cy="497280"/>
          </a:xfrm>
        </p:spPr>
        <p:txBody>
          <a:bodyPr/>
          <a:lstStyle/>
          <a:p>
            <a:pPr lvl="0"/>
            <a:endParaRPr lang="fr-FR" dirty="0"/>
          </a:p>
          <a:p>
            <a:pPr lvl="0"/>
            <a:r>
              <a:rPr lang="fr-FR" dirty="0"/>
              <a:t>Arielle BARBARIN</a:t>
            </a:r>
          </a:p>
          <a:p>
            <a:pPr lvl="0"/>
            <a:r>
              <a:rPr lang="fr-FR" dirty="0"/>
              <a:t>Directrice administrative</a:t>
            </a:r>
          </a:p>
          <a:p>
            <a:pPr lvl="0"/>
            <a:endParaRPr lang="fr-FR" dirty="0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13CD424F-12EE-0300-2A24-971F3F233C4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910027" y="621204"/>
            <a:ext cx="2160240" cy="503758"/>
          </a:xfrm>
        </p:spPr>
        <p:txBody>
          <a:bodyPr/>
          <a:lstStyle/>
          <a:p>
            <a:r>
              <a:rPr lang="fr-FR" dirty="0"/>
              <a:t>Formation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8A53B523-C71D-6094-7587-6BE40E93C1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913859" y="1123903"/>
            <a:ext cx="2160240" cy="504922"/>
          </a:xfrm>
        </p:spPr>
        <p:txBody>
          <a:bodyPr/>
          <a:lstStyle/>
          <a:p>
            <a:pPr lvl="0"/>
            <a:endParaRPr lang="fr-FR" dirty="0"/>
          </a:p>
          <a:p>
            <a:pPr lvl="0"/>
            <a:r>
              <a:rPr lang="fr-FR" dirty="0"/>
              <a:t>Julien DUCLAY</a:t>
            </a:r>
          </a:p>
          <a:p>
            <a:pPr lvl="0"/>
            <a:r>
              <a:rPr lang="fr-FR" dirty="0"/>
              <a:t>Vice Doyen chargé de la </a:t>
            </a:r>
          </a:p>
          <a:p>
            <a:pPr lvl="0"/>
            <a:r>
              <a:rPr lang="fr-FR" dirty="0"/>
              <a:t>Pédagogie et des Etudes</a:t>
            </a:r>
          </a:p>
          <a:p>
            <a:pPr lvl="0"/>
            <a:endParaRPr lang="fr-FR" dirty="0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1A8CC4D2-8698-AEF2-1F24-D9E2818ED59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1841291" y="2161686"/>
            <a:ext cx="2160240" cy="503758"/>
          </a:xfrm>
        </p:spPr>
        <p:txBody>
          <a:bodyPr/>
          <a:lstStyle/>
          <a:p>
            <a:pPr marL="0" indent="0"/>
            <a:r>
              <a:rPr lang="fr-FR" dirty="0"/>
              <a:t>Centre d’appui et d’analyse de la performance sportive (CAAPS)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1304033C-7872-0D69-2ABA-0B1754939E7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1841291" y="2675452"/>
            <a:ext cx="2160240" cy="874468"/>
          </a:xfrm>
        </p:spPr>
        <p:txBody>
          <a:bodyPr anchor="t"/>
          <a:lstStyle/>
          <a:p>
            <a:pPr lvl="0"/>
            <a:r>
              <a:rPr lang="fr-FR" dirty="0"/>
              <a:t>Bruno WATIER</a:t>
            </a:r>
          </a:p>
          <a:p>
            <a:pPr lvl="0"/>
            <a:r>
              <a:rPr lang="fr-FR" dirty="0"/>
              <a:t>Directeur</a:t>
            </a:r>
          </a:p>
          <a:p>
            <a:pPr lvl="0"/>
            <a:r>
              <a:rPr lang="fr-FR" sz="1000" dirty="0"/>
              <a:t>------------------------------------------------</a:t>
            </a:r>
          </a:p>
          <a:p>
            <a:r>
              <a:rPr lang="nn-NO" dirty="0"/>
              <a:t>Maxime GUERRERO</a:t>
            </a:r>
          </a:p>
          <a:p>
            <a:r>
              <a:rPr lang="nn-NO" sz="1000" dirty="0"/>
              <a:t>Ingénieur en mesures expérimentales</a:t>
            </a:r>
          </a:p>
          <a:p>
            <a:pPr lvl="0"/>
            <a:endParaRPr lang="fr-FR" sz="800" dirty="0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27343D75-A828-6768-B2BA-9CEF50C50D1C}"/>
              </a:ext>
            </a:extLst>
          </p:cNvPr>
          <p:cNvCxnSpPr>
            <a:cxnSpLocks/>
          </p:cNvCxnSpPr>
          <p:nvPr/>
        </p:nvCxnSpPr>
        <p:spPr>
          <a:xfrm>
            <a:off x="3472111" y="6381225"/>
            <a:ext cx="216024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AE7E7CA2-453B-2FB8-FE46-C0FE235C8DDB}"/>
              </a:ext>
            </a:extLst>
          </p:cNvPr>
          <p:cNvCxnSpPr>
            <a:cxnSpLocks/>
          </p:cNvCxnSpPr>
          <p:nvPr/>
        </p:nvCxnSpPr>
        <p:spPr>
          <a:xfrm>
            <a:off x="7033534" y="1468103"/>
            <a:ext cx="346040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7D981E83-0438-3688-B56E-9BB5B31EBFFD}"/>
              </a:ext>
            </a:extLst>
          </p:cNvPr>
          <p:cNvCxnSpPr>
            <a:cxnSpLocks/>
          </p:cNvCxnSpPr>
          <p:nvPr/>
        </p:nvCxnSpPr>
        <p:spPr>
          <a:xfrm>
            <a:off x="7372356" y="1457820"/>
            <a:ext cx="14436" cy="2592288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B12A205B-D748-B85D-152B-CC833DCFDB52}"/>
              </a:ext>
            </a:extLst>
          </p:cNvPr>
          <p:cNvCxnSpPr>
            <a:cxnSpLocks/>
          </p:cNvCxnSpPr>
          <p:nvPr/>
        </p:nvCxnSpPr>
        <p:spPr>
          <a:xfrm>
            <a:off x="5838875" y="5078399"/>
            <a:ext cx="0" cy="46207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space réservé du texte 10">
            <a:extLst>
              <a:ext uri="{FF2B5EF4-FFF2-40B4-BE49-F238E27FC236}">
                <a16:creationId xmlns:a16="http://schemas.microsoft.com/office/drawing/2014/main" id="{7CC6DA57-9C5E-4332-954F-4D31BAFF46B2}"/>
              </a:ext>
            </a:extLst>
          </p:cNvPr>
          <p:cNvSpPr txBox="1">
            <a:spLocks/>
          </p:cNvSpPr>
          <p:nvPr/>
        </p:nvSpPr>
        <p:spPr>
          <a:xfrm>
            <a:off x="4021325" y="5457854"/>
            <a:ext cx="1090802" cy="6178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t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900" dirty="0"/>
          </a:p>
          <a:p>
            <a:r>
              <a:rPr lang="fr-FR" dirty="0"/>
              <a:t>Assistante de direction</a:t>
            </a:r>
          </a:p>
        </p:txBody>
      </p:sp>
      <p:sp>
        <p:nvSpPr>
          <p:cNvPr id="44" name="Espace réservé du texte 10">
            <a:extLst>
              <a:ext uri="{FF2B5EF4-FFF2-40B4-BE49-F238E27FC236}">
                <a16:creationId xmlns:a16="http://schemas.microsoft.com/office/drawing/2014/main" id="{26D570B5-546E-4517-9491-B6BBB5B9339A}"/>
              </a:ext>
            </a:extLst>
          </p:cNvPr>
          <p:cNvSpPr txBox="1">
            <a:spLocks/>
          </p:cNvSpPr>
          <p:nvPr/>
        </p:nvSpPr>
        <p:spPr>
          <a:xfrm>
            <a:off x="8261312" y="5430883"/>
            <a:ext cx="1441722" cy="5893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t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900" dirty="0"/>
          </a:p>
          <a:p>
            <a:r>
              <a:rPr lang="fr-FR" dirty="0"/>
              <a:t>Service de la Scolarité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B7A1A6A7-7C35-4D43-8A10-7ED9F6565179}"/>
              </a:ext>
            </a:extLst>
          </p:cNvPr>
          <p:cNvSpPr txBox="1">
            <a:spLocks/>
          </p:cNvSpPr>
          <p:nvPr/>
        </p:nvSpPr>
        <p:spPr>
          <a:xfrm>
            <a:off x="6583285" y="5457854"/>
            <a:ext cx="1501225" cy="61090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Service technique</a:t>
            </a:r>
          </a:p>
        </p:txBody>
      </p:sp>
      <p:sp>
        <p:nvSpPr>
          <p:cNvPr id="47" name="Espace réservé du texte 10">
            <a:extLst>
              <a:ext uri="{FF2B5EF4-FFF2-40B4-BE49-F238E27FC236}">
                <a16:creationId xmlns:a16="http://schemas.microsoft.com/office/drawing/2014/main" id="{88B32726-4D18-4D39-ACCF-70A43A448C2C}"/>
              </a:ext>
            </a:extLst>
          </p:cNvPr>
          <p:cNvSpPr txBox="1">
            <a:spLocks/>
          </p:cNvSpPr>
          <p:nvPr/>
        </p:nvSpPr>
        <p:spPr>
          <a:xfrm>
            <a:off x="5315126" y="5456883"/>
            <a:ext cx="1090802" cy="6292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  <a:p>
            <a:r>
              <a:rPr lang="fr-FR" dirty="0"/>
              <a:t>Gestionnaire  Financière</a:t>
            </a:r>
          </a:p>
          <a:p>
            <a:endParaRPr lang="fr-FR" dirty="0"/>
          </a:p>
        </p:txBody>
      </p:sp>
      <p:sp>
        <p:nvSpPr>
          <p:cNvPr id="48" name="Espace réservé du texte 10">
            <a:extLst>
              <a:ext uri="{FF2B5EF4-FFF2-40B4-BE49-F238E27FC236}">
                <a16:creationId xmlns:a16="http://schemas.microsoft.com/office/drawing/2014/main" id="{03A9389F-ACDA-40DF-AF5E-D3FBB9E9E7A9}"/>
              </a:ext>
            </a:extLst>
          </p:cNvPr>
          <p:cNvSpPr txBox="1">
            <a:spLocks/>
          </p:cNvSpPr>
          <p:nvPr/>
        </p:nvSpPr>
        <p:spPr>
          <a:xfrm>
            <a:off x="2757693" y="5454725"/>
            <a:ext cx="1090802" cy="61090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Gestionnaire</a:t>
            </a:r>
          </a:p>
          <a:p>
            <a:r>
              <a:rPr lang="fr-FR" dirty="0"/>
              <a:t>Ressources Humaines</a:t>
            </a:r>
          </a:p>
        </p:txBody>
      </p:sp>
      <p:sp>
        <p:nvSpPr>
          <p:cNvPr id="53" name="Espace réservé du texte 14">
            <a:extLst>
              <a:ext uri="{FF2B5EF4-FFF2-40B4-BE49-F238E27FC236}">
                <a16:creationId xmlns:a16="http://schemas.microsoft.com/office/drawing/2014/main" id="{F8E4FEF3-BC89-48B7-8264-F5938203CB6A}"/>
              </a:ext>
            </a:extLst>
          </p:cNvPr>
          <p:cNvSpPr txBox="1">
            <a:spLocks/>
          </p:cNvSpPr>
          <p:nvPr/>
        </p:nvSpPr>
        <p:spPr>
          <a:xfrm>
            <a:off x="6594825" y="6057259"/>
            <a:ext cx="1501225" cy="15055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000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Valérie DELPON</a:t>
            </a:r>
          </a:p>
          <a:p>
            <a:r>
              <a:rPr lang="fr-FR" dirty="0"/>
              <a:t>  Accueil</a:t>
            </a:r>
          </a:p>
          <a:p>
            <a:endParaRPr lang="fr-FR" sz="800" dirty="0"/>
          </a:p>
          <a:p>
            <a:r>
              <a:rPr lang="fr-FR" dirty="0"/>
              <a:t>Raphaël GRIFFI</a:t>
            </a:r>
          </a:p>
          <a:p>
            <a:r>
              <a:rPr lang="fr-FR" dirty="0"/>
              <a:t>Logistique et Accueil</a:t>
            </a:r>
          </a:p>
          <a:p>
            <a:endParaRPr lang="fr-FR" sz="800" dirty="0"/>
          </a:p>
          <a:p>
            <a:r>
              <a:rPr lang="fr-FR" dirty="0"/>
              <a:t>Cédric BARNAGAUD</a:t>
            </a:r>
          </a:p>
          <a:p>
            <a:r>
              <a:rPr lang="fr-FR" dirty="0"/>
              <a:t>Logistique et Prévention Sécurité</a:t>
            </a:r>
          </a:p>
          <a:p>
            <a:r>
              <a:rPr lang="fr-FR" dirty="0"/>
              <a:t>  </a:t>
            </a:r>
          </a:p>
          <a:p>
            <a:endParaRPr lang="fr-FR" sz="800" dirty="0"/>
          </a:p>
          <a:p>
            <a:pPr algn="l"/>
            <a:endParaRPr lang="fr-FR" sz="100" dirty="0"/>
          </a:p>
          <a:p>
            <a:r>
              <a:rPr lang="fr-FR" dirty="0"/>
              <a:t>   </a:t>
            </a:r>
            <a:r>
              <a:rPr lang="fr-FR" sz="800" dirty="0"/>
              <a:t>            </a:t>
            </a:r>
            <a:endParaRPr lang="fr-FR" dirty="0"/>
          </a:p>
        </p:txBody>
      </p:sp>
      <p:sp>
        <p:nvSpPr>
          <p:cNvPr id="54" name="Espace réservé du texte 14">
            <a:extLst>
              <a:ext uri="{FF2B5EF4-FFF2-40B4-BE49-F238E27FC236}">
                <a16:creationId xmlns:a16="http://schemas.microsoft.com/office/drawing/2014/main" id="{1AE821BA-4616-4AA9-9770-0E552CF667FC}"/>
              </a:ext>
            </a:extLst>
          </p:cNvPr>
          <p:cNvSpPr txBox="1">
            <a:spLocks/>
          </p:cNvSpPr>
          <p:nvPr/>
        </p:nvSpPr>
        <p:spPr>
          <a:xfrm>
            <a:off x="2757693" y="6057259"/>
            <a:ext cx="1090802" cy="6371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Monique </a:t>
            </a:r>
          </a:p>
          <a:p>
            <a:r>
              <a:rPr lang="fr-FR" dirty="0"/>
              <a:t>BOSCH</a:t>
            </a:r>
          </a:p>
        </p:txBody>
      </p:sp>
      <p:sp>
        <p:nvSpPr>
          <p:cNvPr id="56" name="Espace réservé du texte 14">
            <a:extLst>
              <a:ext uri="{FF2B5EF4-FFF2-40B4-BE49-F238E27FC236}">
                <a16:creationId xmlns:a16="http://schemas.microsoft.com/office/drawing/2014/main" id="{D81DD7EE-0D0E-4C0C-B467-25E2C56463C9}"/>
              </a:ext>
            </a:extLst>
          </p:cNvPr>
          <p:cNvSpPr txBox="1">
            <a:spLocks/>
          </p:cNvSpPr>
          <p:nvPr/>
        </p:nvSpPr>
        <p:spPr>
          <a:xfrm>
            <a:off x="5302974" y="6094082"/>
            <a:ext cx="1090802" cy="6159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Laure</a:t>
            </a:r>
          </a:p>
          <a:p>
            <a:r>
              <a:rPr lang="fr-FR" dirty="0"/>
              <a:t> DECOOX</a:t>
            </a:r>
          </a:p>
        </p:txBody>
      </p:sp>
      <p:sp>
        <p:nvSpPr>
          <p:cNvPr id="57" name="Espace réservé du texte 14">
            <a:extLst>
              <a:ext uri="{FF2B5EF4-FFF2-40B4-BE49-F238E27FC236}">
                <a16:creationId xmlns:a16="http://schemas.microsoft.com/office/drawing/2014/main" id="{A0529041-55C1-4CDF-9F72-2AC073A16773}"/>
              </a:ext>
            </a:extLst>
          </p:cNvPr>
          <p:cNvSpPr txBox="1">
            <a:spLocks/>
          </p:cNvSpPr>
          <p:nvPr/>
        </p:nvSpPr>
        <p:spPr>
          <a:xfrm>
            <a:off x="4009661" y="6086449"/>
            <a:ext cx="1090802" cy="6159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Carole</a:t>
            </a:r>
          </a:p>
          <a:p>
            <a:r>
              <a:rPr lang="fr-FR" dirty="0"/>
              <a:t> CACERES</a:t>
            </a:r>
          </a:p>
        </p:txBody>
      </p:sp>
      <p:sp>
        <p:nvSpPr>
          <p:cNvPr id="58" name="Espace réservé du texte 14">
            <a:extLst>
              <a:ext uri="{FF2B5EF4-FFF2-40B4-BE49-F238E27FC236}">
                <a16:creationId xmlns:a16="http://schemas.microsoft.com/office/drawing/2014/main" id="{22B5655B-0BB2-4F7B-B606-700F617E3250}"/>
              </a:ext>
            </a:extLst>
          </p:cNvPr>
          <p:cNvSpPr txBox="1">
            <a:spLocks/>
          </p:cNvSpPr>
          <p:nvPr/>
        </p:nvSpPr>
        <p:spPr>
          <a:xfrm>
            <a:off x="8261312" y="6018784"/>
            <a:ext cx="1428750" cy="10365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Janis VYTHELINGUM</a:t>
            </a:r>
          </a:p>
          <a:p>
            <a:r>
              <a:rPr lang="fr-FR" dirty="0"/>
              <a:t>Responsable</a:t>
            </a:r>
          </a:p>
          <a:p>
            <a:endParaRPr lang="fr-FR" sz="800" dirty="0"/>
          </a:p>
          <a:p>
            <a:r>
              <a:rPr lang="fr-FR" dirty="0"/>
              <a:t>Françoise MAYLIN</a:t>
            </a:r>
          </a:p>
          <a:p>
            <a:r>
              <a:rPr lang="fr-FR" dirty="0"/>
              <a:t>Adjointe</a:t>
            </a: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A752AC72-C9A1-4E85-BDE6-8E9B17CFFCCA}"/>
              </a:ext>
            </a:extLst>
          </p:cNvPr>
          <p:cNvCxnSpPr>
            <a:cxnSpLocks/>
            <a:stCxn id="48" idx="0"/>
          </p:cNvCxnSpPr>
          <p:nvPr/>
        </p:nvCxnSpPr>
        <p:spPr>
          <a:xfrm flipV="1">
            <a:off x="3303094" y="5069131"/>
            <a:ext cx="714" cy="38559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Espace réservé du texte 10">
            <a:extLst>
              <a:ext uri="{FF2B5EF4-FFF2-40B4-BE49-F238E27FC236}">
                <a16:creationId xmlns:a16="http://schemas.microsoft.com/office/drawing/2014/main" id="{2F73C475-4954-44C1-854A-56033CFCE929}"/>
              </a:ext>
            </a:extLst>
          </p:cNvPr>
          <p:cNvSpPr txBox="1">
            <a:spLocks/>
          </p:cNvSpPr>
          <p:nvPr/>
        </p:nvSpPr>
        <p:spPr>
          <a:xfrm>
            <a:off x="1580181" y="5438794"/>
            <a:ext cx="1090802" cy="64805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  <a:p>
            <a:r>
              <a:rPr lang="fr-FR" dirty="0"/>
              <a:t>Secrétaire de </a:t>
            </a:r>
          </a:p>
          <a:p>
            <a:r>
              <a:rPr lang="fr-FR" dirty="0"/>
              <a:t>Recherche –</a:t>
            </a:r>
          </a:p>
          <a:p>
            <a:r>
              <a:rPr lang="fr-FR" dirty="0"/>
              <a:t>CRESCO</a:t>
            </a:r>
          </a:p>
          <a:p>
            <a:endParaRPr lang="fr-FR" dirty="0"/>
          </a:p>
        </p:txBody>
      </p:sp>
      <p:sp>
        <p:nvSpPr>
          <p:cNvPr id="69" name="Espace réservé du texte 14">
            <a:extLst>
              <a:ext uri="{FF2B5EF4-FFF2-40B4-BE49-F238E27FC236}">
                <a16:creationId xmlns:a16="http://schemas.microsoft.com/office/drawing/2014/main" id="{2FDF7ADB-2DA4-4A0A-A49A-36CA9F3173C8}"/>
              </a:ext>
            </a:extLst>
          </p:cNvPr>
          <p:cNvSpPr txBox="1">
            <a:spLocks/>
          </p:cNvSpPr>
          <p:nvPr/>
        </p:nvSpPr>
        <p:spPr>
          <a:xfrm>
            <a:off x="1588404" y="6086845"/>
            <a:ext cx="1090802" cy="6172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Fatiha</a:t>
            </a:r>
          </a:p>
          <a:p>
            <a:r>
              <a:rPr lang="fr-FR" dirty="0"/>
              <a:t> MELIHI</a:t>
            </a:r>
          </a:p>
        </p:txBody>
      </p:sp>
      <p:sp>
        <p:nvSpPr>
          <p:cNvPr id="71" name="Espace réservé du texte 13">
            <a:extLst>
              <a:ext uri="{FF2B5EF4-FFF2-40B4-BE49-F238E27FC236}">
                <a16:creationId xmlns:a16="http://schemas.microsoft.com/office/drawing/2014/main" id="{3546B959-0752-4EB1-8051-4473BDDC75ED}"/>
              </a:ext>
            </a:extLst>
          </p:cNvPr>
          <p:cNvSpPr txBox="1">
            <a:spLocks/>
          </p:cNvSpPr>
          <p:nvPr/>
        </p:nvSpPr>
        <p:spPr>
          <a:xfrm>
            <a:off x="7716580" y="2098545"/>
            <a:ext cx="2353687" cy="6395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Départements de formation</a:t>
            </a:r>
          </a:p>
        </p:txBody>
      </p:sp>
      <p:sp>
        <p:nvSpPr>
          <p:cNvPr id="72" name="Espace réservé du texte 15">
            <a:extLst>
              <a:ext uri="{FF2B5EF4-FFF2-40B4-BE49-F238E27FC236}">
                <a16:creationId xmlns:a16="http://schemas.microsoft.com/office/drawing/2014/main" id="{830F1323-4A05-4D53-A961-0FDB7A88C8A8}"/>
              </a:ext>
            </a:extLst>
          </p:cNvPr>
          <p:cNvSpPr txBox="1">
            <a:spLocks/>
          </p:cNvSpPr>
          <p:nvPr/>
        </p:nvSpPr>
        <p:spPr>
          <a:xfrm>
            <a:off x="7706848" y="2709936"/>
            <a:ext cx="2372725" cy="19881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 anchor="t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00000"/>
                </a:solidFill>
                <a:latin typeface="+mj-lt"/>
              </a:rPr>
              <a:t>Activités Physiques Adaptées </a:t>
            </a:r>
          </a:p>
          <a:p>
            <a:r>
              <a:rPr lang="fr-FR" dirty="0">
                <a:solidFill>
                  <a:srgbClr val="000000"/>
                </a:solidFill>
                <a:latin typeface="+mj-lt"/>
              </a:rPr>
              <a:t>Santé (APAS) </a:t>
            </a:r>
          </a:p>
          <a:p>
            <a:r>
              <a:rPr lang="fr-FR" dirty="0" err="1">
                <a:solidFill>
                  <a:srgbClr val="000000"/>
                </a:solidFill>
                <a:latin typeface="+mj-lt"/>
              </a:rPr>
              <a:t>Varravaddheay</a:t>
            </a:r>
            <a:r>
              <a:rPr lang="fr-FR" dirty="0">
                <a:solidFill>
                  <a:srgbClr val="000000"/>
                </a:solidFill>
                <a:latin typeface="+mj-lt"/>
              </a:rPr>
              <a:t> ONG-MEANG</a:t>
            </a:r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r>
              <a:rPr lang="fr-FR" dirty="0">
                <a:solidFill>
                  <a:srgbClr val="000000"/>
                </a:solidFill>
                <a:latin typeface="+mj-lt"/>
              </a:rPr>
              <a:t>Education et Motricité (EM) </a:t>
            </a:r>
          </a:p>
          <a:p>
            <a:r>
              <a:rPr lang="fr-FR" dirty="0">
                <a:solidFill>
                  <a:srgbClr val="000000"/>
                </a:solidFill>
                <a:latin typeface="+mj-lt"/>
              </a:rPr>
              <a:t>Florence CARPENTIER</a:t>
            </a:r>
            <a:br>
              <a:rPr lang="fr-FR" dirty="0">
                <a:solidFill>
                  <a:srgbClr val="000000"/>
                </a:solidFill>
                <a:latin typeface="+mj-lt"/>
              </a:rPr>
            </a:br>
            <a:endParaRPr lang="fr-FR" dirty="0">
              <a:solidFill>
                <a:srgbClr val="000000"/>
              </a:solidFill>
              <a:latin typeface="+mj-lt"/>
            </a:endParaRPr>
          </a:p>
          <a:p>
            <a:r>
              <a:rPr lang="fr-FR" dirty="0">
                <a:solidFill>
                  <a:srgbClr val="000000"/>
                </a:solidFill>
                <a:latin typeface="+mj-lt"/>
              </a:rPr>
              <a:t>Entraînement Sportif (ES) </a:t>
            </a:r>
            <a:br>
              <a:rPr lang="fr-FR" dirty="0">
                <a:solidFill>
                  <a:srgbClr val="000000"/>
                </a:solidFill>
                <a:latin typeface="+mj-lt"/>
              </a:rPr>
            </a:br>
            <a:r>
              <a:rPr lang="fr-FR" dirty="0">
                <a:solidFill>
                  <a:srgbClr val="000000"/>
                </a:solidFill>
                <a:latin typeface="+mj-lt"/>
              </a:rPr>
              <a:t>David AMARANTINI</a:t>
            </a:r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r>
              <a:rPr lang="fr-FR" dirty="0">
                <a:solidFill>
                  <a:srgbClr val="000000"/>
                </a:solidFill>
                <a:latin typeface="+mj-lt"/>
              </a:rPr>
              <a:t>Management du Sport (MS)</a:t>
            </a:r>
            <a:br>
              <a:rPr lang="fr-FR" dirty="0">
                <a:solidFill>
                  <a:srgbClr val="000000"/>
                </a:solidFill>
                <a:latin typeface="+mj-lt"/>
              </a:rPr>
            </a:br>
            <a:r>
              <a:rPr lang="fr-FR" dirty="0">
                <a:solidFill>
                  <a:srgbClr val="000000"/>
                </a:solidFill>
                <a:latin typeface="+mj-lt"/>
              </a:rPr>
              <a:t>Vincent CHARLOT</a:t>
            </a:r>
          </a:p>
          <a:p>
            <a:br>
              <a:rPr lang="fr-FR" dirty="0">
                <a:solidFill>
                  <a:srgbClr val="000000"/>
                </a:solidFill>
              </a:rPr>
            </a:br>
            <a:br>
              <a:rPr lang="fr-FR" b="1" dirty="0">
                <a:solidFill>
                  <a:srgbClr val="000000"/>
                </a:solidFill>
              </a:rPr>
            </a:br>
            <a:endParaRPr lang="fr-FR" dirty="0"/>
          </a:p>
        </p:txBody>
      </p: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2DECECB5-D4ED-4722-8E4D-4CB51A516C43}"/>
              </a:ext>
            </a:extLst>
          </p:cNvPr>
          <p:cNvCxnSpPr>
            <a:cxnSpLocks/>
          </p:cNvCxnSpPr>
          <p:nvPr/>
        </p:nvCxnSpPr>
        <p:spPr>
          <a:xfrm>
            <a:off x="7360909" y="4034919"/>
            <a:ext cx="345939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CB8815D-4F02-4D27-AA7A-5E4C8B71170E}"/>
              </a:ext>
            </a:extLst>
          </p:cNvPr>
          <p:cNvCxnSpPr>
            <a:cxnSpLocks/>
          </p:cNvCxnSpPr>
          <p:nvPr/>
        </p:nvCxnSpPr>
        <p:spPr>
          <a:xfrm flipV="1">
            <a:off x="2234110" y="5045781"/>
            <a:ext cx="6508348" cy="23358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5C11D384-DE4F-45B4-B2FA-145209AACAFC}"/>
              </a:ext>
            </a:extLst>
          </p:cNvPr>
          <p:cNvCxnSpPr>
            <a:cxnSpLocks/>
          </p:cNvCxnSpPr>
          <p:nvPr/>
        </p:nvCxnSpPr>
        <p:spPr>
          <a:xfrm flipV="1">
            <a:off x="2234110" y="5078399"/>
            <a:ext cx="0" cy="365623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72620F8E-2850-4EE6-8547-90FCFC6EB5D1}"/>
              </a:ext>
            </a:extLst>
          </p:cNvPr>
          <p:cNvCxnSpPr>
            <a:cxnSpLocks/>
          </p:cNvCxnSpPr>
          <p:nvPr/>
        </p:nvCxnSpPr>
        <p:spPr>
          <a:xfrm>
            <a:off x="4455336" y="1290327"/>
            <a:ext cx="17413" cy="4105705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AE5D7FAC-5FEF-42A3-9C36-8A182FCF7CB1}"/>
              </a:ext>
            </a:extLst>
          </p:cNvPr>
          <p:cNvCxnSpPr>
            <a:cxnSpLocks/>
          </p:cNvCxnSpPr>
          <p:nvPr/>
        </p:nvCxnSpPr>
        <p:spPr>
          <a:xfrm flipV="1">
            <a:off x="7288535" y="5059871"/>
            <a:ext cx="0" cy="40411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5C33ABD6-8F4F-43FC-A0D3-6EE164590493}"/>
              </a:ext>
            </a:extLst>
          </p:cNvPr>
          <p:cNvCxnSpPr>
            <a:cxnSpLocks/>
          </p:cNvCxnSpPr>
          <p:nvPr/>
        </p:nvCxnSpPr>
        <p:spPr>
          <a:xfrm flipV="1">
            <a:off x="8742457" y="5023381"/>
            <a:ext cx="0" cy="44060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00888B8F-BB81-4029-A1C8-4935EC707276}"/>
              </a:ext>
            </a:extLst>
          </p:cNvPr>
          <p:cNvCxnSpPr>
            <a:cxnSpLocks/>
          </p:cNvCxnSpPr>
          <p:nvPr/>
        </p:nvCxnSpPr>
        <p:spPr>
          <a:xfrm>
            <a:off x="5978282" y="3591350"/>
            <a:ext cx="9732" cy="146611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6D7A2FCE-8D4B-44BC-A8BF-DCEB63AB73AD}"/>
              </a:ext>
            </a:extLst>
          </p:cNvPr>
          <p:cNvCxnSpPr>
            <a:cxnSpLocks/>
          </p:cNvCxnSpPr>
          <p:nvPr/>
        </p:nvCxnSpPr>
        <p:spPr>
          <a:xfrm>
            <a:off x="4450801" y="1488274"/>
            <a:ext cx="428032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E8EFC0EA-2A69-410C-9609-E8C677B1AC6E}"/>
              </a:ext>
            </a:extLst>
          </p:cNvPr>
          <p:cNvCxnSpPr>
            <a:cxnSpLocks/>
          </p:cNvCxnSpPr>
          <p:nvPr/>
        </p:nvCxnSpPr>
        <p:spPr>
          <a:xfrm flipH="1" flipV="1">
            <a:off x="2904067" y="1637335"/>
            <a:ext cx="975" cy="519347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B4E9BE70-299E-4B0A-A5BB-D6F7C6E69436}"/>
              </a:ext>
            </a:extLst>
          </p:cNvPr>
          <p:cNvCxnSpPr>
            <a:cxnSpLocks/>
          </p:cNvCxnSpPr>
          <p:nvPr/>
        </p:nvCxnSpPr>
        <p:spPr>
          <a:xfrm>
            <a:off x="7039073" y="1290327"/>
            <a:ext cx="874786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>
            <a:extLst>
              <a:ext uri="{FF2B5EF4-FFF2-40B4-BE49-F238E27FC236}">
                <a16:creationId xmlns:a16="http://schemas.microsoft.com/office/drawing/2014/main" id="{329C71FD-4047-4AD6-88D3-710B4DA83076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5958953" y="1646282"/>
            <a:ext cx="9515" cy="9371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4B28D491-B52A-45D4-9291-7C682ADB6CD2}"/>
              </a:ext>
            </a:extLst>
          </p:cNvPr>
          <p:cNvCxnSpPr>
            <a:cxnSpLocks/>
          </p:cNvCxnSpPr>
          <p:nvPr/>
        </p:nvCxnSpPr>
        <p:spPr>
          <a:xfrm>
            <a:off x="3991605" y="1280181"/>
            <a:ext cx="874786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7CE5AE16-9B31-4D6C-9418-611B8DAED747}"/>
              </a:ext>
            </a:extLst>
          </p:cNvPr>
          <p:cNvCxnSpPr>
            <a:cxnSpLocks/>
          </p:cNvCxnSpPr>
          <p:nvPr/>
        </p:nvCxnSpPr>
        <p:spPr>
          <a:xfrm flipV="1">
            <a:off x="8742457" y="4705972"/>
            <a:ext cx="1" cy="339809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19C1979F-C47A-49C2-8838-11AA036E2174}"/>
              </a:ext>
            </a:extLst>
          </p:cNvPr>
          <p:cNvCxnSpPr>
            <a:cxnSpLocks/>
          </p:cNvCxnSpPr>
          <p:nvPr/>
        </p:nvCxnSpPr>
        <p:spPr>
          <a:xfrm flipV="1">
            <a:off x="8832996" y="1646282"/>
            <a:ext cx="1" cy="42711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3020EB87-7B28-48C5-9917-B1799E947EAB}"/>
              </a:ext>
            </a:extLst>
          </p:cNvPr>
          <p:cNvCxnSpPr>
            <a:cxnSpLocks/>
          </p:cNvCxnSpPr>
          <p:nvPr/>
        </p:nvCxnSpPr>
        <p:spPr>
          <a:xfrm>
            <a:off x="4004047" y="3280891"/>
            <a:ext cx="874786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6" name="Image 65">
            <a:extLst>
              <a:ext uri="{FF2B5EF4-FFF2-40B4-BE49-F238E27FC236}">
                <a16:creationId xmlns:a16="http://schemas.microsoft.com/office/drawing/2014/main" id="{3E25CF7D-729B-40C5-B591-74D396E1420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814855"/>
            <a:ext cx="1534307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42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260A824A-732F-3E83-317C-DCA2264B1382}"/>
              </a:ext>
            </a:extLst>
          </p:cNvPr>
          <p:cNvCxnSpPr>
            <a:cxnSpLocks/>
          </p:cNvCxnSpPr>
          <p:nvPr/>
        </p:nvCxnSpPr>
        <p:spPr>
          <a:xfrm>
            <a:off x="7566831" y="2534552"/>
            <a:ext cx="0" cy="623577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61C51BE3-1F67-05DF-E357-733E756B15CD}"/>
              </a:ext>
            </a:extLst>
          </p:cNvPr>
          <p:cNvCxnSpPr>
            <a:cxnSpLocks/>
          </p:cNvCxnSpPr>
          <p:nvPr/>
        </p:nvCxnSpPr>
        <p:spPr>
          <a:xfrm>
            <a:off x="5200303" y="2519497"/>
            <a:ext cx="0" cy="433985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7E16A13-59AB-1220-2CE6-03CB2C81D08B}"/>
              </a:ext>
            </a:extLst>
          </p:cNvPr>
          <p:cNvCxnSpPr>
            <a:cxnSpLocks/>
          </p:cNvCxnSpPr>
          <p:nvPr/>
        </p:nvCxnSpPr>
        <p:spPr>
          <a:xfrm>
            <a:off x="2752031" y="2512441"/>
            <a:ext cx="0" cy="259522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3F33A94-06A9-55B9-934F-A8B09484825B}"/>
              </a:ext>
            </a:extLst>
          </p:cNvPr>
          <p:cNvCxnSpPr>
            <a:cxnSpLocks/>
          </p:cNvCxnSpPr>
          <p:nvPr/>
        </p:nvCxnSpPr>
        <p:spPr>
          <a:xfrm>
            <a:off x="6712471" y="1669751"/>
            <a:ext cx="1080120" cy="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04EA05E-108A-0F08-C190-337B4268C30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662847" y="947772"/>
            <a:ext cx="2160240" cy="503758"/>
          </a:xfrm>
        </p:spPr>
        <p:txBody>
          <a:bodyPr/>
          <a:lstStyle/>
          <a:p>
            <a:r>
              <a:rPr lang="fr-FR" dirty="0"/>
              <a:t>Service de la scolarité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DF20DE-755C-D007-1242-898B59EB5BA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631312" y="2771962"/>
            <a:ext cx="2418995" cy="544995"/>
          </a:xfrm>
        </p:spPr>
        <p:txBody>
          <a:bodyPr/>
          <a:lstStyle/>
          <a:p>
            <a:r>
              <a:rPr lang="fr-FR" dirty="0"/>
              <a:t>Secrétariat Pédagogique FI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D924E0F-7374-9BEF-7282-8AC403002C1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1630565" y="3281632"/>
            <a:ext cx="2400632" cy="3740153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t"/>
          <a:lstStyle/>
          <a:p>
            <a:pPr lvl="0"/>
            <a:endParaRPr lang="fr-FR" dirty="0"/>
          </a:p>
          <a:p>
            <a:pPr lvl="0"/>
            <a:r>
              <a:rPr lang="fr-FR" dirty="0"/>
              <a:t>Karine RUGA</a:t>
            </a:r>
          </a:p>
          <a:p>
            <a:r>
              <a:rPr lang="fr-FR" dirty="0"/>
              <a:t>(</a:t>
            </a:r>
            <a:r>
              <a:rPr lang="fr-FR" dirty="0" err="1"/>
              <a:t>Séveryne</a:t>
            </a:r>
            <a:r>
              <a:rPr lang="fr-FR" dirty="0"/>
              <a:t> Lormans)</a:t>
            </a:r>
          </a:p>
          <a:p>
            <a:r>
              <a:rPr lang="fr-FR" b="1" dirty="0"/>
              <a:t> Licence 1</a:t>
            </a:r>
          </a:p>
          <a:p>
            <a:endParaRPr lang="fr-FR" b="1" dirty="0"/>
          </a:p>
          <a:p>
            <a:r>
              <a:rPr lang="fr-FR" dirty="0"/>
              <a:t>Camille GERARD </a:t>
            </a:r>
          </a:p>
          <a:p>
            <a:r>
              <a:rPr lang="fr-FR" dirty="0"/>
              <a:t> </a:t>
            </a:r>
            <a:r>
              <a:rPr lang="fr-FR" b="1" dirty="0"/>
              <a:t>Licence 2 ES et Licence 2  MS</a:t>
            </a:r>
          </a:p>
          <a:p>
            <a:endParaRPr lang="fr-FR" b="1" dirty="0"/>
          </a:p>
          <a:p>
            <a:pPr lvl="0"/>
            <a:r>
              <a:rPr lang="fr-FR" dirty="0"/>
              <a:t>Lucie BARRADAS </a:t>
            </a:r>
          </a:p>
          <a:p>
            <a:pPr lvl="0"/>
            <a:r>
              <a:rPr lang="fr-FR" b="1" dirty="0"/>
              <a:t>Licence 2 APAS et Licence 2 EM</a:t>
            </a:r>
          </a:p>
          <a:p>
            <a:endParaRPr lang="fr-FR" dirty="0"/>
          </a:p>
          <a:p>
            <a:r>
              <a:rPr lang="fr-FR" dirty="0"/>
              <a:t>Lucas BELLEGUEULLE</a:t>
            </a:r>
          </a:p>
          <a:p>
            <a:pPr lvl="0"/>
            <a:r>
              <a:rPr lang="fr-FR" b="1" dirty="0"/>
              <a:t>Licence 3 ES et Licence 3 MS</a:t>
            </a:r>
          </a:p>
          <a:p>
            <a:endParaRPr lang="fr-FR" dirty="0"/>
          </a:p>
          <a:p>
            <a:r>
              <a:rPr lang="fr-FR" dirty="0"/>
              <a:t>Margaux MAUREL</a:t>
            </a:r>
          </a:p>
          <a:p>
            <a:pPr lvl="0"/>
            <a:r>
              <a:rPr lang="fr-FR" b="1" dirty="0"/>
              <a:t>Licence 3 APAS et Licence 3 EM</a:t>
            </a:r>
          </a:p>
          <a:p>
            <a:endParaRPr lang="fr-FR" dirty="0"/>
          </a:p>
          <a:p>
            <a:r>
              <a:rPr lang="fr-FR" dirty="0"/>
              <a:t>Christophe NGO-TRONG</a:t>
            </a:r>
          </a:p>
          <a:p>
            <a:pPr lvl="0"/>
            <a:r>
              <a:rPr lang="fr-FR" b="1" dirty="0"/>
              <a:t>Master 1 APAS, EOPS et MS</a:t>
            </a:r>
          </a:p>
          <a:p>
            <a:pPr lvl="0"/>
            <a:r>
              <a:rPr lang="fr-FR" b="1" dirty="0"/>
              <a:t>Master MEEF, Master 2 MS</a:t>
            </a:r>
          </a:p>
          <a:p>
            <a:endParaRPr lang="fr-FR" dirty="0"/>
          </a:p>
          <a:p>
            <a:r>
              <a:rPr lang="fr-FR" dirty="0" err="1"/>
              <a:t>Mariline</a:t>
            </a:r>
            <a:r>
              <a:rPr lang="fr-FR" dirty="0"/>
              <a:t> GAYRAUD</a:t>
            </a:r>
          </a:p>
          <a:p>
            <a:r>
              <a:rPr lang="fr-FR" b="1" dirty="0"/>
              <a:t>Master 2 APAS,  Master 2 EOPS</a:t>
            </a:r>
          </a:p>
          <a:p>
            <a:endParaRPr lang="fr-FR" b="1" dirty="0"/>
          </a:p>
          <a:p>
            <a:pPr algn="l"/>
            <a:endParaRPr lang="fr-FR" dirty="0"/>
          </a:p>
          <a:p>
            <a:pPr lvl="0" algn="l"/>
            <a:endParaRPr lang="fr-FR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900B08B7-DB2E-5567-5FD9-E7678265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686" y="441519"/>
            <a:ext cx="8712968" cy="288032"/>
          </a:xfrm>
        </p:spPr>
        <p:txBody>
          <a:bodyPr/>
          <a:lstStyle/>
          <a:p>
            <a:r>
              <a:rPr lang="fr-FR" dirty="0"/>
              <a:t>Service de la scolarité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50EFCCC-1160-96C5-6285-AEF05605994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103959" y="126496"/>
            <a:ext cx="8712795" cy="287858"/>
          </a:xfrm>
        </p:spPr>
        <p:txBody>
          <a:bodyPr/>
          <a:lstStyle/>
          <a:p>
            <a:r>
              <a:rPr lang="fr-FR" dirty="0"/>
              <a:t>Faculté des sciences du sport et du mouvement humain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1DEFA64-CB0D-FF2F-3836-E211C5AEBC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62847" y="1439265"/>
            <a:ext cx="2160240" cy="52818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Janis</a:t>
            </a:r>
          </a:p>
          <a:p>
            <a:r>
              <a:rPr lang="fr-FR" dirty="0"/>
              <a:t>VYTHELINGUM</a:t>
            </a:r>
          </a:p>
          <a:p>
            <a:r>
              <a:rPr lang="fr-FR" dirty="0"/>
              <a:t>Responsable</a:t>
            </a:r>
          </a:p>
          <a:p>
            <a:endParaRPr lang="fr-FR" dirty="0"/>
          </a:p>
          <a:p>
            <a:pPr lvl="0"/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7E701E0-667E-81B4-3906-86D0F8B3525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567876" y="1390965"/>
            <a:ext cx="2024915" cy="535459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Françoise MAYLIN</a:t>
            </a:r>
          </a:p>
          <a:p>
            <a:r>
              <a:rPr lang="fr-FR" dirty="0"/>
              <a:t>Adjointe</a:t>
            </a:r>
          </a:p>
          <a:p>
            <a:pPr lvl="0"/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62870BB-E98F-8CE7-7867-961A46E9A10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101008" y="2771962"/>
            <a:ext cx="2373769" cy="580549"/>
          </a:xfrm>
        </p:spPr>
        <p:txBody>
          <a:bodyPr/>
          <a:lstStyle/>
          <a:p>
            <a:r>
              <a:rPr lang="fr-FR" dirty="0"/>
              <a:t>Secrétariat Pédagogique et Administratif FC/FA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94E676E-0CEC-11A8-BD89-559B48E1312F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100409" y="3276600"/>
            <a:ext cx="2373761" cy="1991152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anchor="t"/>
          <a:lstStyle/>
          <a:p>
            <a:endParaRPr lang="fr-FR" dirty="0"/>
          </a:p>
          <a:p>
            <a:r>
              <a:rPr lang="fr-FR" dirty="0"/>
              <a:t>Hakima BOUALEM </a:t>
            </a:r>
          </a:p>
          <a:p>
            <a:r>
              <a:rPr lang="fr-FR" b="1" dirty="0"/>
              <a:t>Deust 1 et 2, LP MF, LP SVAPA</a:t>
            </a:r>
          </a:p>
          <a:p>
            <a:endParaRPr lang="fr-FR" dirty="0"/>
          </a:p>
          <a:p>
            <a:r>
              <a:rPr lang="fr-FR" dirty="0"/>
              <a:t>Catherine FAUROUX </a:t>
            </a:r>
          </a:p>
          <a:p>
            <a:r>
              <a:rPr lang="fr-FR" b="1" dirty="0"/>
              <a:t>Métiers de la Forme</a:t>
            </a:r>
          </a:p>
          <a:p>
            <a:endParaRPr lang="fr-FR" dirty="0"/>
          </a:p>
          <a:p>
            <a:r>
              <a:rPr lang="fr-FR" dirty="0"/>
              <a:t>Sophie CRASNIER </a:t>
            </a:r>
          </a:p>
          <a:p>
            <a:r>
              <a:rPr lang="fr-FR" b="1" dirty="0"/>
              <a:t>Master 2 MS ISSD</a:t>
            </a:r>
          </a:p>
          <a:p>
            <a:endParaRPr lang="fr-FR" b="1" dirty="0"/>
          </a:p>
          <a:p>
            <a:r>
              <a:rPr lang="fr-FR" dirty="0"/>
              <a:t>Cécile DUMORA</a:t>
            </a:r>
          </a:p>
          <a:p>
            <a:r>
              <a:rPr lang="fr-FR" b="1" dirty="0"/>
              <a:t>Deust AGAPSC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77444FF7-5AC5-3678-67FC-3ACE3A7CA4F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6578610" y="2780633"/>
            <a:ext cx="1806347" cy="519429"/>
          </a:xfrm>
        </p:spPr>
        <p:txBody>
          <a:bodyPr/>
          <a:lstStyle/>
          <a:p>
            <a:r>
              <a:rPr lang="fr-FR" dirty="0"/>
              <a:t>Gestion des conventions de stage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02F95FCD-6451-9187-2D16-F0437298166C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577878" y="3291392"/>
            <a:ext cx="1806347" cy="589145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t"/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 err="1"/>
              <a:t>Mariline</a:t>
            </a:r>
            <a:r>
              <a:rPr lang="fr-FR" dirty="0"/>
              <a:t> GAYRAUD</a:t>
            </a:r>
          </a:p>
          <a:p>
            <a:pPr>
              <a:defRPr/>
            </a:pPr>
            <a:r>
              <a:rPr lang="fr-FR" b="1" dirty="0"/>
              <a:t>Secrétaire Pédagogique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EC22611A-B759-6A5F-FE86-CF26E062CECA}"/>
              </a:ext>
            </a:extLst>
          </p:cNvPr>
          <p:cNvCxnSpPr>
            <a:cxnSpLocks/>
          </p:cNvCxnSpPr>
          <p:nvPr/>
        </p:nvCxnSpPr>
        <p:spPr>
          <a:xfrm>
            <a:off x="2752031" y="2512441"/>
            <a:ext cx="2500513" cy="6460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73C7A42-DF68-25F7-ECEC-572AEDBC9774}"/>
              </a:ext>
            </a:extLst>
          </p:cNvPr>
          <p:cNvCxnSpPr>
            <a:cxnSpLocks/>
          </p:cNvCxnSpPr>
          <p:nvPr/>
        </p:nvCxnSpPr>
        <p:spPr>
          <a:xfrm>
            <a:off x="5200303" y="2519497"/>
            <a:ext cx="4116610" cy="8595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16">
            <a:extLst>
              <a:ext uri="{FF2B5EF4-FFF2-40B4-BE49-F238E27FC236}">
                <a16:creationId xmlns:a16="http://schemas.microsoft.com/office/drawing/2014/main" id="{C9A3BD0A-A28A-438F-A773-C503425900A8}"/>
              </a:ext>
            </a:extLst>
          </p:cNvPr>
          <p:cNvSpPr txBox="1">
            <a:spLocks/>
          </p:cNvSpPr>
          <p:nvPr/>
        </p:nvSpPr>
        <p:spPr>
          <a:xfrm>
            <a:off x="8543546" y="3316957"/>
            <a:ext cx="1788800" cy="5977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lIns="0" tIns="0" rIns="0" bIns="0" anchor="t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050" b="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Hakima BOUALEM</a:t>
            </a:r>
          </a:p>
          <a:p>
            <a:pPr>
              <a:defRPr/>
            </a:pPr>
            <a:r>
              <a:rPr lang="fr-FR" b="1" dirty="0"/>
              <a:t>Secrétaire Pédagogique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  <p:sp>
        <p:nvSpPr>
          <p:cNvPr id="41" name="Espace réservé du texte 11">
            <a:extLst>
              <a:ext uri="{FF2B5EF4-FFF2-40B4-BE49-F238E27FC236}">
                <a16:creationId xmlns:a16="http://schemas.microsoft.com/office/drawing/2014/main" id="{241491FE-1D33-4C59-BE91-453A96625833}"/>
              </a:ext>
            </a:extLst>
          </p:cNvPr>
          <p:cNvSpPr txBox="1">
            <a:spLocks/>
          </p:cNvSpPr>
          <p:nvPr/>
        </p:nvSpPr>
        <p:spPr>
          <a:xfrm>
            <a:off x="8548135" y="2782603"/>
            <a:ext cx="1788800" cy="55271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Coordination et </a:t>
            </a:r>
          </a:p>
          <a:p>
            <a:r>
              <a:rPr lang="fr-FR" dirty="0"/>
              <a:t>g</a:t>
            </a:r>
            <a:r>
              <a:rPr lang="fr-FR"/>
              <a:t>estion </a:t>
            </a:r>
            <a:r>
              <a:rPr lang="fr-FR" dirty="0"/>
              <a:t>des locaux pédagogiques</a:t>
            </a:r>
          </a:p>
        </p:txBody>
      </p: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6C050AFB-2064-4A7F-BB3E-1D23F31D5463}"/>
              </a:ext>
            </a:extLst>
          </p:cNvPr>
          <p:cNvCxnSpPr>
            <a:cxnSpLocks/>
          </p:cNvCxnSpPr>
          <p:nvPr/>
        </p:nvCxnSpPr>
        <p:spPr>
          <a:xfrm>
            <a:off x="5635427" y="1985463"/>
            <a:ext cx="0" cy="533736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">
            <a:extLst>
              <a:ext uri="{FF2B5EF4-FFF2-40B4-BE49-F238E27FC236}">
                <a16:creationId xmlns:a16="http://schemas.microsoft.com/office/drawing/2014/main" id="{01A4D687-9637-4925-ACA7-F8980AF6F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80" y="6887309"/>
            <a:ext cx="14287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9DE32AC-C7CF-4AF5-8EAB-0B5569A7E07C}"/>
              </a:ext>
            </a:extLst>
          </p:cNvPr>
          <p:cNvCxnSpPr>
            <a:cxnSpLocks/>
          </p:cNvCxnSpPr>
          <p:nvPr/>
        </p:nvCxnSpPr>
        <p:spPr>
          <a:xfrm>
            <a:off x="9316913" y="2530790"/>
            <a:ext cx="0" cy="251814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Image 26">
            <a:extLst>
              <a:ext uri="{FF2B5EF4-FFF2-40B4-BE49-F238E27FC236}">
                <a16:creationId xmlns:a16="http://schemas.microsoft.com/office/drawing/2014/main" id="{3E25CF7D-729B-40C5-B591-74D396E1420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87309"/>
            <a:ext cx="1531730" cy="622300"/>
          </a:xfrm>
          <a:prstGeom prst="rect">
            <a:avLst/>
          </a:prstGeom>
        </p:spPr>
      </p:pic>
      <p:sp>
        <p:nvSpPr>
          <p:cNvPr id="30" name="AutoShape 2" descr="https://synergies.univ-tlse3.fr/service/home/~/?auth=co&amp;loc=fr&amp;id=105302&amp;part=2.2&amp;t=1765276553822">
            <a:extLst>
              <a:ext uri="{FF2B5EF4-FFF2-40B4-BE49-F238E27FC236}">
                <a16:creationId xmlns:a16="http://schemas.microsoft.com/office/drawing/2014/main" id="{E71C720F-7949-4291-ABEE-B58FEFB1C9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803275"/>
            <a:ext cx="66675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1" name="AutoShape 3" descr="https://synergies.univ-tlse3.fr/service/home/~/?auth=co&amp;loc=fr&amp;id=105302&amp;part=2.3&amp;t=1765276553822">
            <a:extLst>
              <a:ext uri="{FF2B5EF4-FFF2-40B4-BE49-F238E27FC236}">
                <a16:creationId xmlns:a16="http://schemas.microsoft.com/office/drawing/2014/main" id="{61FD713E-3A14-4E46-BF00-14CB5567A4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9250" y="803275"/>
            <a:ext cx="17716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8" name="Espace réservé du texte 11">
            <a:extLst>
              <a:ext uri="{FF2B5EF4-FFF2-40B4-BE49-F238E27FC236}">
                <a16:creationId xmlns:a16="http://schemas.microsoft.com/office/drawing/2014/main" id="{F2EC6A43-1509-40ED-A456-327D955A7425}"/>
              </a:ext>
            </a:extLst>
          </p:cNvPr>
          <p:cNvSpPr txBox="1">
            <a:spLocks/>
          </p:cNvSpPr>
          <p:nvPr/>
        </p:nvSpPr>
        <p:spPr>
          <a:xfrm>
            <a:off x="7566832" y="937122"/>
            <a:ext cx="2025960" cy="5037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lIns="0" tIns="0" rIns="0" bIns="0" anchor="ctr"/>
          <a:lstStyle>
            <a:lvl1pPr marL="0" indent="0" algn="ctr" defTabSz="521437" rtl="0" eaLnBrk="1" latinLnBrk="0" hangingPunct="1">
              <a:spcBef>
                <a:spcPts val="0"/>
              </a:spcBef>
              <a:buFont typeface="Arial"/>
              <a:buNone/>
              <a:defRPr lang="fr-FR" sz="1200" b="1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Gestion des candidatures dossiers transversaux</a:t>
            </a: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C781855-AC34-467F-B43A-2FAAA5FD072B}"/>
              </a:ext>
            </a:extLst>
          </p:cNvPr>
          <p:cNvCxnSpPr>
            <a:cxnSpLocks/>
          </p:cNvCxnSpPr>
          <p:nvPr/>
        </p:nvCxnSpPr>
        <p:spPr>
          <a:xfrm>
            <a:off x="8423914" y="1908460"/>
            <a:ext cx="0" cy="603981"/>
          </a:xfrm>
          <a:prstGeom prst="line">
            <a:avLst/>
          </a:prstGeom>
          <a:ln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3715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T3-2021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404040"/>
      </a:accent1>
      <a:accent2>
        <a:srgbClr val="808080"/>
      </a:accent2>
      <a:accent3>
        <a:srgbClr val="BFBFBF"/>
      </a:accent3>
      <a:accent4>
        <a:srgbClr val="808080"/>
      </a:accent4>
      <a:accent5>
        <a:srgbClr val="808080"/>
      </a:accent5>
      <a:accent6>
        <a:srgbClr val="808080"/>
      </a:accent6>
      <a:hlink>
        <a:srgbClr val="000000"/>
      </a:hlink>
      <a:folHlink>
        <a:srgbClr val="FFBA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rganigramme_modèle_UT" id="{888B6672-A218-4B16-8D55-62C8C1548ABB}" vid="{311AF8B2-ACA7-4A24-A3F2-436449A35CD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2025MMJJ_IntituléStructure_Organigramme(4)</Template>
  <TotalTime>1016</TotalTime>
  <Words>308</Words>
  <Application>Microsoft Office PowerPoint</Application>
  <PresentationFormat>Personnalisé</PresentationFormat>
  <Paragraphs>135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Faculté des Sciences du Sport et du Mouvement Humain</vt:lpstr>
      <vt:lpstr>Service de la scolarité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Secretariat direction</dc:creator>
  <cp:keywords/>
  <dc:description/>
  <cp:lastModifiedBy>Carole CACERES</cp:lastModifiedBy>
  <cp:revision>154</cp:revision>
  <cp:lastPrinted>2026-05-11T08:55:55Z</cp:lastPrinted>
  <dcterms:created xsi:type="dcterms:W3CDTF">2025-04-22T14:24:19Z</dcterms:created>
  <dcterms:modified xsi:type="dcterms:W3CDTF">2026-06-29T07:38:20Z</dcterms:modified>
  <cp:category/>
</cp:coreProperties>
</file>